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tif"/><Relationship Id="rId6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Relationship Id="rId4" Type="http://schemas.openxmlformats.org/officeDocument/2006/relationships/image" Target="../media/image2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Excel to R</a:t>
            </a:r>
          </a:p>
          <a:p>
            <a:pPr/>
            <a:r>
              <a:t>An introduction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178" name="Shape 178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179" name="Shape 179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180" name="Shape 180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181" name="Shape 181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182" name="Shape 182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190" name="Shape 190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 Tidyverse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539750" y="2292350"/>
            <a:ext cx="5952629" cy="5168900"/>
            <a:chOff x="0" y="0"/>
            <a:chExt cx="5952628" cy="5168900"/>
          </a:xfrm>
        </p:grpSpPr>
        <p:pic>
          <p:nvPicPr>
            <p:cNvPr id="198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46700" cy="516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82628" y="192538"/>
              <a:ext cx="1270001" cy="1471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82628" y="2463800"/>
              <a:ext cx="1270001" cy="1446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6850920" y="2940049"/>
            <a:ext cx="5536527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Import</a:t>
            </a:r>
          </a:p>
          <a:p>
            <a:pPr>
              <a:defRPr sz="4300"/>
            </a:pPr>
            <a:r>
              <a:t>Tidy</a:t>
            </a:r>
          </a:p>
          <a:p>
            <a:pPr>
              <a:defRPr sz="4300"/>
            </a:pPr>
            <a:r>
              <a:t>Manipulate/Transform</a:t>
            </a:r>
          </a:p>
          <a:p>
            <a:pPr>
              <a:defRPr sz="4300"/>
            </a:pPr>
            <a:r>
              <a:t>Visualise</a:t>
            </a:r>
          </a:p>
          <a:p>
            <a:pPr>
              <a:defRPr sz="4300"/>
            </a:pPr>
            <a:r>
              <a:t>Model</a:t>
            </a:r>
          </a:p>
          <a:p>
            <a:pPr>
              <a:defRPr sz="4300"/>
            </a:pPr>
            <a:r>
              <a:t>Report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 Shot 2017-12-04 at 10.02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806" y="0"/>
            <a:ext cx="1069718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and RStudio</a:t>
            </a:r>
          </a:p>
        </p:txBody>
      </p:sp>
      <p:pic>
        <p:nvPicPr>
          <p:cNvPr id="207" name="Screen Shot 2017-12-04 at 14.06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386" y="2843609"/>
            <a:ext cx="10877914" cy="61188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28600" dir="5400000">
              <a:srgbClr val="000000">
                <a:alpha val="8040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 Shot 2017-12-04 at 10.4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423" y="4904070"/>
            <a:ext cx="7482677" cy="42090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10" name="Shape 210"/>
          <p:cNvSpPr/>
          <p:nvPr/>
        </p:nvSpPr>
        <p:spPr>
          <a:xfrm>
            <a:off x="4269105" y="669865"/>
            <a:ext cx="44665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Import the data</a:t>
            </a:r>
          </a:p>
        </p:txBody>
      </p:sp>
      <p:sp>
        <p:nvSpPr>
          <p:cNvPr id="211" name="Shape 211"/>
          <p:cNvSpPr/>
          <p:nvPr/>
        </p:nvSpPr>
        <p:spPr>
          <a:xfrm>
            <a:off x="730249" y="2766013"/>
            <a:ext cx="115443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323333"/>
                </a:solidFill>
              </a:rPr>
              <a:t>dat &lt;-</a:t>
            </a:r>
            <a:r>
              <a:t> </a:t>
            </a:r>
            <a:r>
              <a:rPr>
                <a:solidFill>
                  <a:srgbClr val="0433FF"/>
                </a:solidFill>
              </a:rPr>
              <a:t>read_excel</a:t>
            </a:r>
            <a:r>
              <a:rPr>
                <a:solidFill>
                  <a:srgbClr val="323333"/>
                </a:solidFill>
              </a:rPr>
              <a:t>(</a:t>
            </a:r>
            <a:r>
              <a:t>"../data/ih-trial_results_20171020.xlsx"</a:t>
            </a:r>
            <a:r>
              <a:rPr>
                <a:solidFill>
                  <a:srgbClr val="323333"/>
                </a:solidFill>
              </a:rPr>
              <a:t>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sheet = 1)</a:t>
            </a:r>
          </a:p>
        </p:txBody>
      </p:sp>
      <p:pic>
        <p:nvPicPr>
          <p:cNvPr id="212" name="Screen Shot 2017-12-04 at 10.02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275" y="4712633"/>
            <a:ext cx="5036110" cy="4591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13" name="Shape 213"/>
          <p:cNvSpPr/>
          <p:nvPr/>
        </p:nvSpPr>
        <p:spPr>
          <a:xfrm>
            <a:off x="4269104" y="6348893"/>
            <a:ext cx="2954762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1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8760" y="6427290"/>
            <a:ext cx="2107849" cy="1113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6845" y="6143400"/>
            <a:ext cx="2169401" cy="16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90674" y="2782072"/>
            <a:ext cx="5257801" cy="9055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fill</a:t>
            </a:r>
            <a:r>
              <a:t>(sex, age, treatment)</a:t>
            </a:r>
          </a:p>
        </p:txBody>
      </p:sp>
      <p:sp>
        <p:nvSpPr>
          <p:cNvPr id="218" name="Shape 218"/>
          <p:cNvSpPr/>
          <p:nvPr/>
        </p:nvSpPr>
        <p:spPr>
          <a:xfrm>
            <a:off x="3287394" y="669865"/>
            <a:ext cx="64300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Fill down missing data</a:t>
            </a:r>
          </a:p>
        </p:txBody>
      </p:sp>
      <p:pic>
        <p:nvPicPr>
          <p:cNvPr id="219" name="Screen Shot 2017-12-04 at 11.3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28" y="4297921"/>
            <a:ext cx="6209501" cy="3976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1090674" y="2782072"/>
            <a:ext cx="5257801" cy="9055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fill</a:t>
            </a:r>
            <a:r>
              <a:t>(sex, age, treatment)</a:t>
            </a:r>
          </a:p>
        </p:txBody>
      </p:sp>
      <p:sp>
        <p:nvSpPr>
          <p:cNvPr id="222" name="Shape 222"/>
          <p:cNvSpPr/>
          <p:nvPr/>
        </p:nvSpPr>
        <p:spPr>
          <a:xfrm>
            <a:off x="3287394" y="669865"/>
            <a:ext cx="64300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Fill down missing data</a:t>
            </a:r>
          </a:p>
        </p:txBody>
      </p:sp>
      <p:pic>
        <p:nvPicPr>
          <p:cNvPr id="223" name="Screen Shot 2017-12-04 at 11.3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28" y="4297921"/>
            <a:ext cx="6209501" cy="3976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17-12-04 at 11.3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0008" y="4297921"/>
            <a:ext cx="6205413" cy="397670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 rot="5400000">
            <a:off x="2053973" y="5085433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5698533" y="5651274"/>
            <a:ext cx="1972027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7" name="Shape 227"/>
          <p:cNvSpPr/>
          <p:nvPr/>
        </p:nvSpPr>
        <p:spPr>
          <a:xfrm rot="5400000">
            <a:off x="3085204" y="5085433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8" name="Shape 228"/>
          <p:cNvSpPr/>
          <p:nvPr/>
        </p:nvSpPr>
        <p:spPr>
          <a:xfrm rot="5400000">
            <a:off x="4116435" y="5085433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522298" y="2164577"/>
            <a:ext cx="123063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t>(subject = </a:t>
            </a:r>
            <a:r>
              <a:rPr>
                <a:solidFill>
                  <a:srgbClr val="0433FF"/>
                </a:solidFill>
              </a:rPr>
              <a:t>str_c</a:t>
            </a:r>
            <a:r>
              <a:t>(</a:t>
            </a:r>
            <a:r>
              <a:rPr>
                <a:solidFill>
                  <a:srgbClr val="008080"/>
                </a:solidFill>
              </a:rPr>
              <a:t>"A"</a:t>
            </a:r>
            <a:r>
              <a:t>, </a:t>
            </a:r>
            <a:r>
              <a:rPr>
                <a:solidFill>
                  <a:srgbClr val="0433FF"/>
                </a:solidFill>
              </a:rPr>
              <a:t>str_pad</a:t>
            </a:r>
            <a:r>
              <a:t>(subject, 3, </a:t>
            </a:r>
            <a:r>
              <a:rPr>
                <a:solidFill>
                  <a:srgbClr val="008080"/>
                </a:solidFill>
              </a:rPr>
              <a:t>"left"</a:t>
            </a:r>
            <a:r>
              <a:t>, </a:t>
            </a:r>
            <a:r>
              <a:rPr>
                <a:solidFill>
                  <a:srgbClr val="008080"/>
                </a:solidFill>
              </a:rPr>
              <a:t>"0"</a:t>
            </a:r>
            <a:r>
              <a:t>)))</a:t>
            </a:r>
          </a:p>
        </p:txBody>
      </p:sp>
      <p:sp>
        <p:nvSpPr>
          <p:cNvPr id="231" name="Shape 231"/>
          <p:cNvSpPr/>
          <p:nvPr/>
        </p:nvSpPr>
        <p:spPr>
          <a:xfrm>
            <a:off x="2427922" y="669865"/>
            <a:ext cx="81489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Create a sensible subject ID</a:t>
            </a:r>
          </a:p>
        </p:txBody>
      </p:sp>
      <p:pic>
        <p:nvPicPr>
          <p:cNvPr id="232" name="Screen Shot 2017-12-04 at 11.5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298" y="5781978"/>
            <a:ext cx="5080001" cy="2946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7-12-04 at 11.5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962" y="5781978"/>
            <a:ext cx="5080001" cy="295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7644" y="4027704"/>
            <a:ext cx="6455383" cy="1745252"/>
          </a:xfrm>
          <a:prstGeom prst="rect">
            <a:avLst/>
          </a:prstGeom>
        </p:spPr>
      </p:pic>
      <p:sp>
        <p:nvSpPr>
          <p:cNvPr id="235" name="Shape 235"/>
          <p:cNvSpPr/>
          <p:nvPr/>
        </p:nvSpPr>
        <p:spPr>
          <a:xfrm>
            <a:off x="1425932" y="5816270"/>
            <a:ext cx="1270001" cy="2878007"/>
          </a:xfrm>
          <a:prstGeom prst="rect">
            <a:avLst/>
          </a:prstGeom>
          <a:blipFill>
            <a:blip r:embed="rId5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8057671" y="5816270"/>
            <a:ext cx="1270001" cy="2878007"/>
          </a:xfrm>
          <a:prstGeom prst="rect">
            <a:avLst/>
          </a:prstGeom>
          <a:blipFill>
            <a:blip r:embed="rId5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7265770" y="2563402"/>
            <a:ext cx="3924301" cy="13246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%&gt;%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group_by</a:t>
            </a:r>
            <a:r>
              <a:t>(sex) %&gt;%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tally</a:t>
            </a:r>
            <a:r>
              <a:t>()</a:t>
            </a:r>
          </a:p>
        </p:txBody>
      </p:sp>
      <p:sp>
        <p:nvSpPr>
          <p:cNvPr id="241" name="Shape 241"/>
          <p:cNvSpPr/>
          <p:nvPr/>
        </p:nvSpPr>
        <p:spPr>
          <a:xfrm>
            <a:off x="2051367" y="669865"/>
            <a:ext cx="89020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Examine the sex/status column</a:t>
            </a:r>
          </a:p>
        </p:txBody>
      </p:sp>
      <p:grpSp>
        <p:nvGrpSpPr>
          <p:cNvPr id="250" name="Group 250"/>
          <p:cNvGrpSpPr/>
          <p:nvPr/>
        </p:nvGrpSpPr>
        <p:grpSpPr>
          <a:xfrm>
            <a:off x="796448" y="2563402"/>
            <a:ext cx="5193280" cy="6791300"/>
            <a:chOff x="0" y="0"/>
            <a:chExt cx="5193278" cy="6791299"/>
          </a:xfrm>
        </p:grpSpPr>
        <p:pic>
          <p:nvPicPr>
            <p:cNvPr id="242" name="Screen Shot 2017-12-04 at 12.00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93278" cy="5979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Shape 243"/>
            <p:cNvSpPr/>
            <p:nvPr/>
          </p:nvSpPr>
          <p:spPr>
            <a:xfrm>
              <a:off x="0" y="443409"/>
              <a:ext cx="5193279" cy="805784"/>
            </a:xfrm>
            <a:prstGeom prst="rect">
              <a:avLst/>
            </a:prstGeom>
            <a:blipFill rotWithShape="1">
              <a:blip r:embed="rId3">
                <a:alphaModFix amt="3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1236492"/>
              <a:ext cx="5193278" cy="805784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2808989"/>
              <a:ext cx="5193278" cy="1582668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5143021"/>
              <a:ext cx="5193278" cy="805784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2042275"/>
              <a:ext cx="5193278" cy="766716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4376307"/>
              <a:ext cx="5193279" cy="766715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993135" y="6143599"/>
              <a:ext cx="120700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etc…</a:t>
              </a:r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7640420" y="4663652"/>
            <a:ext cx="3164774" cy="2590801"/>
            <a:chOff x="12700" y="12700"/>
            <a:chExt cx="3164773" cy="2590800"/>
          </a:xfrm>
        </p:grpSpPr>
        <p:graphicFrame>
          <p:nvGraphicFramePr>
            <p:cNvPr id="251" name="Table 251"/>
            <p:cNvGraphicFramePr/>
            <p:nvPr/>
          </p:nvGraphicFramePr>
          <p:xfrm>
            <a:off x="12700" y="12700"/>
            <a:ext cx="3164773" cy="2590800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{4C3C2611-4C71-4FC5-86AE-919BDF0F9419}</a:tableStyleId>
                </a:tblPr>
                <a:tblGrid>
                  <a:gridCol w="2783146"/>
                  <a:gridCol w="381626"/>
                </a:tblGrid>
                <a:tr h="550047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b="1">
                            <a:solidFill>
                              <a:srgbClr val="515151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sex</a:t>
                        </a:r>
                      </a:p>
                    </a:txBody>
                    <a:tcPr marL="114300" marR="114300" marT="228600" marB="228600" anchor="ctr" anchorCtr="0" horzOverflow="overflow"/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b="1">
                            <a:solidFill>
                              <a:srgbClr val="515151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</a:t>
                        </a:r>
                      </a:p>
                    </a:txBody>
                    <a:tcPr marL="114300" marR="114300" marT="228600" marB="228600" anchor="ctr" anchorCtr="0" horzOverflow="overflow"/>
                  </a:tc>
                </a:tr>
                <a:tr h="455537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female nneutered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male entire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</a:tbl>
            </a:graphicData>
          </a:graphic>
        </p:graphicFrame>
        <p:sp>
          <p:nvSpPr>
            <p:cNvPr id="252" name="Shape 252"/>
            <p:cNvSpPr/>
            <p:nvPr/>
          </p:nvSpPr>
          <p:spPr>
            <a:xfrm>
              <a:off x="12700" y="562747"/>
              <a:ext cx="3164773" cy="455538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2700" y="1018284"/>
              <a:ext cx="3164774" cy="380955"/>
            </a:xfrm>
            <a:prstGeom prst="rect">
              <a:avLst/>
            </a:prstGeom>
            <a:blipFill rotWithShape="1">
              <a:blip r:embed="rId3">
                <a:alphaModFix amt="3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2700" y="1399238"/>
              <a:ext cx="3164773" cy="411655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12700" y="1812166"/>
              <a:ext cx="3164773" cy="395031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2269172" y="669865"/>
            <a:ext cx="84664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Correct sex/status typos (etc)</a:t>
            </a:r>
          </a:p>
        </p:txBody>
      </p:sp>
      <p:sp>
        <p:nvSpPr>
          <p:cNvPr id="259" name="Shape 259"/>
          <p:cNvSpPr/>
          <p:nvPr/>
        </p:nvSpPr>
        <p:spPr>
          <a:xfrm>
            <a:off x="825500" y="1603722"/>
            <a:ext cx="11353801" cy="21628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rPr>
                <a:solidFill>
                  <a:srgbClr val="323333"/>
                </a:solidFill>
              </a:rPr>
              <a:t>(sex = </a:t>
            </a:r>
            <a:r>
              <a:rPr>
                <a:solidFill>
                  <a:srgbClr val="0433FF"/>
                </a:solidFill>
              </a:rPr>
              <a:t>case_when</a:t>
            </a:r>
            <a:r>
              <a:rPr>
                <a:solidFill>
                  <a:srgbClr val="323333"/>
                </a:solidFill>
              </a:rPr>
              <a:t>(sex ==</a:t>
            </a:r>
            <a:r>
              <a:t> "female nneutered"</a:t>
            </a:r>
            <a:r>
              <a:rPr>
                <a:solidFill>
                  <a:srgbClr val="323333"/>
                </a:solidFill>
              </a:rPr>
              <a:t> ~</a:t>
            </a:r>
            <a:r>
              <a:t> "fn"</a:t>
            </a:r>
            <a:r>
              <a:rPr>
                <a:solidFill>
                  <a:srgbClr val="323333"/>
                </a:solidFill>
              </a:rPr>
              <a:t>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sex ==</a:t>
            </a:r>
            <a:r>
              <a:rPr>
                <a:solidFill>
                  <a:srgbClr val="008080"/>
                </a:solidFill>
              </a:rPr>
              <a:t> "male entire"</a:t>
            </a:r>
            <a:r>
              <a:t> ~</a:t>
            </a:r>
            <a:r>
              <a:rPr>
                <a:solidFill>
                  <a:srgbClr val="008080"/>
                </a:solidFill>
              </a:rPr>
              <a:t> "me"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sex ==</a:t>
            </a:r>
            <a:r>
              <a:rPr>
                <a:solidFill>
                  <a:srgbClr val="008080"/>
                </a:solidFill>
              </a:rPr>
              <a:t> "MN"</a:t>
            </a:r>
            <a:r>
              <a:t> ~</a:t>
            </a:r>
            <a:r>
              <a:rPr>
                <a:solidFill>
                  <a:srgbClr val="008080"/>
                </a:solidFill>
              </a:rPr>
              <a:t> "mn"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</a:t>
            </a:r>
            <a:r>
              <a:t>sex))</a:t>
            </a:r>
          </a:p>
        </p:txBody>
      </p:sp>
      <p:pic>
        <p:nvPicPr>
          <p:cNvPr id="260" name="Screen Shot 2017-12-04 at 1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" y="4583400"/>
            <a:ext cx="4445001" cy="5056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 Shot 2017-12-04 at 12.10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081" y="4583400"/>
            <a:ext cx="3845219" cy="505610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2269172" y="4599483"/>
            <a:ext cx="1227899" cy="5056108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9806101" y="4599483"/>
            <a:ext cx="603607" cy="5056108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6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3120" y="3871880"/>
            <a:ext cx="7323743" cy="7083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123" name="Shape 123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124" name="Shape 124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125" name="Shape 125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126" name="Shape 126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127" name="Shape 127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136" name="Shape 136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1169034" y="669865"/>
            <a:ext cx="106667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Separate sex/status into two columns</a:t>
            </a:r>
          </a:p>
        </p:txBody>
      </p:sp>
      <p:sp>
        <p:nvSpPr>
          <p:cNvPr id="269" name="Shape 269"/>
          <p:cNvSpPr/>
          <p:nvPr/>
        </p:nvSpPr>
        <p:spPr>
          <a:xfrm>
            <a:off x="1169034" y="2183143"/>
            <a:ext cx="98298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separate</a:t>
            </a:r>
            <a:r>
              <a:rPr>
                <a:solidFill>
                  <a:srgbClr val="323333"/>
                </a:solidFill>
              </a:rPr>
              <a:t>(sex, </a:t>
            </a:r>
            <a:r>
              <a:rPr>
                <a:solidFill>
                  <a:srgbClr val="0433FF"/>
                </a:solidFill>
              </a:rPr>
              <a:t>c</a:t>
            </a:r>
            <a:r>
              <a:rPr>
                <a:solidFill>
                  <a:srgbClr val="323333"/>
                </a:solidFill>
              </a:rPr>
              <a:t>(</a:t>
            </a:r>
            <a:r>
              <a:t>"sex"</a:t>
            </a:r>
            <a:r>
              <a:rPr>
                <a:solidFill>
                  <a:srgbClr val="323333"/>
                </a:solidFill>
              </a:rPr>
              <a:t>, </a:t>
            </a:r>
            <a:r>
              <a:t>"neuter_status"</a:t>
            </a:r>
            <a:r>
              <a:rPr>
                <a:solidFill>
                  <a:srgbClr val="323333"/>
                </a:solidFill>
              </a:rPr>
              <a:t>), sep = 1)</a:t>
            </a:r>
          </a:p>
        </p:txBody>
      </p:sp>
      <p:pic>
        <p:nvPicPr>
          <p:cNvPr id="270" name="Screen Shot 2017-12-04 at 12.1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034" y="5160731"/>
            <a:ext cx="3952405" cy="388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 Shot 2017-12-04 at 12.15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4300" y="5160731"/>
            <a:ext cx="5801109" cy="388865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3236457" y="5198200"/>
            <a:ext cx="867254" cy="3813719"/>
          </a:xfrm>
          <a:prstGeom prst="rect">
            <a:avLst/>
          </a:prstGeom>
          <a:blipFill>
            <a:blip r:embed="rId4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8661275" y="5160731"/>
            <a:ext cx="867255" cy="3851188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9528529" y="5160731"/>
            <a:ext cx="1822440" cy="3851188"/>
          </a:xfrm>
          <a:prstGeom prst="rect">
            <a:avLst/>
          </a:prstGeom>
          <a:blipFill>
            <a:blip r:embed="rId6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7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70073" y="3880263"/>
            <a:ext cx="5688227" cy="1272870"/>
          </a:xfrm>
          <a:prstGeom prst="rect">
            <a:avLst/>
          </a:prstGeom>
        </p:spPr>
      </p:pic>
      <p:pic>
        <p:nvPicPr>
          <p:cNvPr id="279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5474" y="3571993"/>
            <a:ext cx="6751499" cy="15256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2263457" y="669865"/>
            <a:ext cx="84778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Expand sex and status labels</a:t>
            </a:r>
          </a:p>
        </p:txBody>
      </p:sp>
      <p:sp>
        <p:nvSpPr>
          <p:cNvPr id="283" name="Shape 283"/>
          <p:cNvSpPr/>
          <p:nvPr/>
        </p:nvSpPr>
        <p:spPr>
          <a:xfrm>
            <a:off x="1301750" y="1748356"/>
            <a:ext cx="10401301" cy="30010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(sex = </a:t>
            </a:r>
            <a:r>
              <a:t>fct_recode</a:t>
            </a:r>
            <a:r>
              <a:rPr>
                <a:solidFill>
                  <a:srgbClr val="323333"/>
                </a:solidFill>
              </a:rPr>
              <a:t>(sex,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male = </a:t>
            </a:r>
            <a:r>
              <a:rPr>
                <a:solidFill>
                  <a:srgbClr val="008080"/>
                </a:solidFill>
              </a:rPr>
              <a:t>"m"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female = </a:t>
            </a:r>
            <a:r>
              <a:rPr>
                <a:solidFill>
                  <a:srgbClr val="008080"/>
                </a:solidFill>
              </a:rPr>
              <a:t>"f"</a:t>
            </a:r>
            <a:r>
              <a:t>),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neuter_status = </a:t>
            </a:r>
            <a:r>
              <a:rPr>
                <a:solidFill>
                  <a:srgbClr val="0433FF"/>
                </a:solidFill>
              </a:rPr>
              <a:t>fct_recode</a:t>
            </a:r>
            <a:r>
              <a:t>(neuter_status,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         neutered = </a:t>
            </a:r>
            <a:r>
              <a:rPr>
                <a:solidFill>
                  <a:srgbClr val="008080"/>
                </a:solidFill>
              </a:rPr>
              <a:t>"n"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         entire = </a:t>
            </a:r>
            <a:r>
              <a:rPr>
                <a:solidFill>
                  <a:srgbClr val="008080"/>
                </a:solidFill>
              </a:rPr>
              <a:t>"e"</a:t>
            </a:r>
            <a:r>
              <a:t>))</a:t>
            </a:r>
          </a:p>
        </p:txBody>
      </p:sp>
      <p:pic>
        <p:nvPicPr>
          <p:cNvPr id="284" name="Screen Shot 2017-12-04 at 12.2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18" y="6283448"/>
            <a:ext cx="4526916" cy="297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 Shot 2017-12-04 at 12.23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161" y="6283448"/>
            <a:ext cx="4513908" cy="2975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2548649" y="6283448"/>
            <a:ext cx="799808" cy="2975076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9727712" y="6283448"/>
            <a:ext cx="799809" cy="2975076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3348456" y="6283448"/>
            <a:ext cx="1718348" cy="2975076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10527520" y="6283448"/>
            <a:ext cx="1718347" cy="2975076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9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48543" y="4943158"/>
            <a:ext cx="7303839" cy="1256030"/>
          </a:xfrm>
          <a:prstGeom prst="rect">
            <a:avLst/>
          </a:prstGeom>
        </p:spPr>
      </p:pic>
      <p:pic>
        <p:nvPicPr>
          <p:cNvPr id="29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22217" y="5347007"/>
            <a:ext cx="7243765" cy="855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1569719" y="669865"/>
            <a:ext cx="9865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Convert ages in ‘months’ to ‘years’</a:t>
            </a:r>
          </a:p>
        </p:txBody>
      </p:sp>
      <p:sp>
        <p:nvSpPr>
          <p:cNvPr id="298" name="Shape 298"/>
          <p:cNvSpPr/>
          <p:nvPr/>
        </p:nvSpPr>
        <p:spPr>
          <a:xfrm>
            <a:off x="472105" y="2346236"/>
            <a:ext cx="12287251" cy="159474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27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(age = </a:t>
            </a:r>
            <a:r>
              <a:t>case_when</a:t>
            </a:r>
            <a:r>
              <a:rPr>
                <a:solidFill>
                  <a:srgbClr val="323333"/>
                </a:solidFill>
              </a:rPr>
              <a:t>(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</a:t>
            </a:r>
            <a:r>
              <a:rPr>
                <a:solidFill>
                  <a:srgbClr val="0433FF"/>
                </a:solidFill>
              </a:rPr>
              <a:t>str_detect</a:t>
            </a:r>
            <a:r>
              <a:t>(age, </a:t>
            </a:r>
            <a:r>
              <a:rPr>
                <a:solidFill>
                  <a:srgbClr val="008080"/>
                </a:solidFill>
              </a:rPr>
              <a:t>"month"</a:t>
            </a:r>
            <a:r>
              <a:t>) ~</a:t>
            </a:r>
            <a:r>
              <a:rPr>
                <a:solidFill>
                  <a:srgbClr val="00808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parse_number</a:t>
            </a:r>
            <a:r>
              <a:t>(age) /</a:t>
            </a:r>
            <a:r>
              <a:rPr>
                <a:solidFill>
                  <a:srgbClr val="008080"/>
                </a:solidFill>
              </a:rPr>
              <a:t> </a:t>
            </a:r>
            <a:r>
              <a:t>12,</a:t>
            </a:r>
          </a:p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parse_number</a:t>
            </a:r>
            <a:r>
              <a:t>(age)))</a:t>
            </a:r>
          </a:p>
        </p:txBody>
      </p:sp>
      <p:pic>
        <p:nvPicPr>
          <p:cNvPr id="299" name="Screen Shot 2017-12-04 at 12.2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969" y="5364276"/>
            <a:ext cx="5360023" cy="35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4815133" y="5423320"/>
            <a:ext cx="960859" cy="3477560"/>
          </a:xfrm>
          <a:prstGeom prst="rect">
            <a:avLst/>
          </a:prstGeom>
          <a:blipFill>
            <a:blip r:embed="rId3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1" name="Screen Shot 2017-12-04 at 12.30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8702" y="5364276"/>
            <a:ext cx="5250654" cy="35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11935221" y="5364276"/>
            <a:ext cx="824135" cy="3536604"/>
          </a:xfrm>
          <a:prstGeom prst="rect">
            <a:avLst/>
          </a:prstGeom>
          <a:blipFill>
            <a:blip r:embed="rId3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8088" y="4333221"/>
            <a:ext cx="7306009" cy="991992"/>
          </a:xfrm>
          <a:prstGeom prst="rect">
            <a:avLst/>
          </a:prstGeom>
        </p:spPr>
      </p:pic>
      <p:pic>
        <p:nvPicPr>
          <p:cNvPr id="30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6637701"/>
            <a:ext cx="648666" cy="24463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0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5971783"/>
            <a:ext cx="648666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06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6304742"/>
            <a:ext cx="648666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2374582" y="669865"/>
            <a:ext cx="82556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Gather the 4 results columns</a:t>
            </a:r>
          </a:p>
        </p:txBody>
      </p:sp>
      <p:sp>
        <p:nvSpPr>
          <p:cNvPr id="311" name="Shape 311"/>
          <p:cNvSpPr/>
          <p:nvPr/>
        </p:nvSpPr>
        <p:spPr>
          <a:xfrm>
            <a:off x="1680811" y="1976078"/>
            <a:ext cx="10020301" cy="13246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gather</a:t>
            </a:r>
            <a:r>
              <a:rPr>
                <a:solidFill>
                  <a:srgbClr val="323333"/>
                </a:solidFill>
              </a:rPr>
              <a:t>(</a:t>
            </a:r>
            <a:r>
              <a:t>"week"</a:t>
            </a:r>
            <a:r>
              <a:rPr>
                <a:solidFill>
                  <a:srgbClr val="323333"/>
                </a:solidFill>
              </a:rPr>
              <a:t>, </a:t>
            </a:r>
            <a:r>
              <a:t>"glucose"</a:t>
            </a:r>
            <a:r>
              <a:rPr>
                <a:solidFill>
                  <a:srgbClr val="323333"/>
                </a:solidFill>
              </a:rPr>
              <a:t>, </a:t>
            </a:r>
            <a:r>
              <a:t>`</a:t>
            </a:r>
            <a:r>
              <a:rPr>
                <a:solidFill>
                  <a:srgbClr val="323333"/>
                </a:solidFill>
              </a:rPr>
              <a:t>week 1</a:t>
            </a:r>
            <a:r>
              <a:t>`</a:t>
            </a:r>
            <a:r>
              <a:rPr>
                <a:solidFill>
                  <a:srgbClr val="323333"/>
                </a:solidFill>
              </a:rPr>
              <a:t>:</a:t>
            </a:r>
            <a:r>
              <a:t>`</a:t>
            </a:r>
            <a:r>
              <a:rPr>
                <a:solidFill>
                  <a:srgbClr val="323333"/>
                </a:solidFill>
              </a:rPr>
              <a:t>week 4</a:t>
            </a:r>
            <a:r>
              <a:t>`</a:t>
            </a:r>
            <a:r>
              <a:rPr>
                <a:solidFill>
                  <a:srgbClr val="323333"/>
                </a:solidFill>
              </a:rPr>
              <a:t>) %&gt;%</a:t>
            </a:r>
            <a:r>
              <a:t> 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(week = </a:t>
            </a:r>
            <a:r>
              <a:t>parse_number</a:t>
            </a:r>
            <a:r>
              <a:rPr>
                <a:solidFill>
                  <a:srgbClr val="323333"/>
                </a:solidFill>
              </a:rPr>
              <a:t>(week))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332291" y="4750652"/>
            <a:ext cx="6358671" cy="1487665"/>
            <a:chOff x="0" y="0"/>
            <a:chExt cx="6358670" cy="1487664"/>
          </a:xfrm>
        </p:grpSpPr>
        <p:pic>
          <p:nvPicPr>
            <p:cNvPr id="312" name="Screen Shot 2017-12-04 at 12.51.5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7703" cy="1487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Screen Shot 2017-12-04 at 12.52.4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70697" y="0"/>
              <a:ext cx="4287974" cy="1487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" name="Shape 315"/>
          <p:cNvSpPr/>
          <p:nvPr/>
        </p:nvSpPr>
        <p:spPr>
          <a:xfrm>
            <a:off x="3202838" y="5269933"/>
            <a:ext cx="859883" cy="309287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4062720" y="5269933"/>
            <a:ext cx="859882" cy="309287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4922601" y="5269933"/>
            <a:ext cx="859882" cy="309287"/>
          </a:xfrm>
          <a:prstGeom prst="rect">
            <a:avLst/>
          </a:prstGeom>
          <a:blipFill>
            <a:blip r:embed="rId6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5782483" y="5269933"/>
            <a:ext cx="859882" cy="309287"/>
          </a:xfrm>
          <a:prstGeom prst="rect">
            <a:avLst/>
          </a:prstGeom>
          <a:blipFill>
            <a:blip r:embed="rId7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7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27467" y="3427892"/>
            <a:ext cx="4804560" cy="2012154"/>
          </a:xfrm>
          <a:prstGeom prst="rect">
            <a:avLst/>
          </a:prstGeom>
        </p:spPr>
      </p:pic>
      <p:grpSp>
        <p:nvGrpSpPr>
          <p:cNvPr id="326" name="Group 326"/>
          <p:cNvGrpSpPr/>
          <p:nvPr/>
        </p:nvGrpSpPr>
        <p:grpSpPr>
          <a:xfrm>
            <a:off x="7435101" y="4287531"/>
            <a:ext cx="4843402" cy="5002949"/>
            <a:chOff x="0" y="0"/>
            <a:chExt cx="4843400" cy="5002947"/>
          </a:xfrm>
        </p:grpSpPr>
        <p:pic>
          <p:nvPicPr>
            <p:cNvPr id="320" name="Screen Shot 2017-12-04 at 13.03.32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305532" cy="50029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Screen Shot 2017-12-04 at 13.03.54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46831" y="926"/>
              <a:ext cx="3296570" cy="5002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Shape 322"/>
            <p:cNvSpPr/>
            <p:nvPr/>
          </p:nvSpPr>
          <p:spPr>
            <a:xfrm>
              <a:off x="3512469" y="429367"/>
              <a:ext cx="1305532" cy="370603"/>
            </a:xfrm>
            <a:prstGeom prst="rect">
              <a:avLst/>
            </a:prstGeom>
            <a:blipFill rotWithShape="1">
              <a:blip r:embed="rId4">
                <a:alphaModFix amt="2356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3502930" y="797100"/>
              <a:ext cx="1305532" cy="370603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3517558" y="1175144"/>
              <a:ext cx="1305532" cy="370603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3511782" y="1545746"/>
              <a:ext cx="1287827" cy="405039"/>
            </a:xfrm>
            <a:prstGeom prst="rect">
              <a:avLst/>
            </a:prstGeom>
            <a:blipFill rotWithShape="1">
              <a:blip r:embed="rId7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2504439" y="669865"/>
            <a:ext cx="7995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Explore the biochem results</a:t>
            </a:r>
          </a:p>
        </p:txBody>
      </p:sp>
      <p:sp>
        <p:nvSpPr>
          <p:cNvPr id="331" name="Shape 331"/>
          <p:cNvSpPr/>
          <p:nvPr/>
        </p:nvSpPr>
        <p:spPr>
          <a:xfrm>
            <a:off x="515683" y="2930839"/>
            <a:ext cx="5295901" cy="106476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ggplot</a:t>
            </a:r>
            <a:r>
              <a:t>(dat, </a:t>
            </a:r>
            <a:r>
              <a:rPr>
                <a:solidFill>
                  <a:srgbClr val="0433FF"/>
                </a:solidFill>
              </a:rPr>
              <a:t>aes</a:t>
            </a:r>
            <a:r>
              <a:t>(x = glucose)) +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geom_histogram</a:t>
            </a:r>
            <a:r>
              <a:t>(binwidth = 5) +</a:t>
            </a:r>
          </a:p>
          <a:p>
            <a:pPr algn="l" defTabSz="457200">
              <a:defRPr sz="24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coord_cartesian</a:t>
            </a:r>
            <a:r>
              <a:rPr>
                <a:solidFill>
                  <a:srgbClr val="323333"/>
                </a:solidFill>
              </a:rPr>
              <a:t>(ylim = </a:t>
            </a:r>
            <a:r>
              <a:t>c</a:t>
            </a:r>
            <a:r>
              <a:rPr>
                <a:solidFill>
                  <a:srgbClr val="323333"/>
                </a:solidFill>
              </a:rPr>
              <a:t>(0, 10))</a:t>
            </a:r>
          </a:p>
        </p:txBody>
      </p:sp>
      <p:sp>
        <p:nvSpPr>
          <p:cNvPr id="332" name="Shape 332"/>
          <p:cNvSpPr/>
          <p:nvPr/>
        </p:nvSpPr>
        <p:spPr>
          <a:xfrm>
            <a:off x="515683" y="7157001"/>
            <a:ext cx="5753101" cy="106476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filter</a:t>
            </a:r>
            <a:r>
              <a:t>(glucose &gt;</a:t>
            </a:r>
            <a:r>
              <a:rPr>
                <a:solidFill>
                  <a:srgbClr val="008080"/>
                </a:solidFill>
              </a:rPr>
              <a:t> </a:t>
            </a:r>
            <a:r>
              <a:t>50)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select</a:t>
            </a:r>
            <a:r>
              <a:t>(subject, week, rep, glucose)</a:t>
            </a:r>
          </a:p>
        </p:txBody>
      </p:sp>
      <p:pic>
        <p:nvPicPr>
          <p:cNvPr id="3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5400" y="2224068"/>
            <a:ext cx="6910382" cy="296159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4" name="Table 334"/>
          <p:cNvGraphicFramePr/>
          <p:nvPr/>
        </p:nvGraphicFramePr>
        <p:xfrm>
          <a:off x="7945010" y="6578850"/>
          <a:ext cx="4185044" cy="24783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95279"/>
                <a:gridCol w="933419"/>
                <a:gridCol w="572838"/>
                <a:gridCol w="1383506"/>
              </a:tblGrid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glucose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162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A012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776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A012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1178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935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1654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168967" y="669865"/>
            <a:ext cx="66668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Correct age data typos</a:t>
            </a:r>
          </a:p>
        </p:txBody>
      </p:sp>
      <p:sp>
        <p:nvSpPr>
          <p:cNvPr id="337" name="Shape 337"/>
          <p:cNvSpPr/>
          <p:nvPr/>
        </p:nvSpPr>
        <p:spPr>
          <a:xfrm>
            <a:off x="480391" y="2113667"/>
            <a:ext cx="6991351" cy="594728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t>(glucose = </a:t>
            </a:r>
            <a:r>
              <a:rPr>
                <a:solidFill>
                  <a:srgbClr val="0433FF"/>
                </a:solidFill>
              </a:rPr>
              <a:t>case_when</a:t>
            </a:r>
            <a:r>
              <a:t>(subject ==</a:t>
            </a:r>
            <a:r>
              <a:rPr>
                <a:solidFill>
                  <a:srgbClr val="008080"/>
                </a:solidFill>
              </a:rPr>
              <a:t> "A006"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1.62,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"A012"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7.76,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"A012"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3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11.78,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"A003"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4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9.35,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"A004"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4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16.54,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              </a:t>
            </a:r>
            <a:r>
              <a:t>glucose))</a:t>
            </a:r>
          </a:p>
        </p:txBody>
      </p:sp>
      <p:pic>
        <p:nvPicPr>
          <p:cNvPr id="338" name="Screen Shot 2017-12-04 at 13.16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272" y="5531535"/>
            <a:ext cx="4248461" cy="149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2-04 at 13.1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5328" y="2603501"/>
            <a:ext cx="4257406" cy="149367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130719" y="2603501"/>
            <a:ext cx="1242015" cy="1493671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11130719" y="5531535"/>
            <a:ext cx="1242015" cy="1493670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4271" y="3410586"/>
            <a:ext cx="4248463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4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00114" y="4219965"/>
            <a:ext cx="352311" cy="1216010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9644999" y="7737100"/>
            <a:ext cx="12070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etc…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4133849" y="669865"/>
            <a:ext cx="47371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Save tidied data</a:t>
            </a:r>
          </a:p>
        </p:txBody>
      </p:sp>
      <p:sp>
        <p:nvSpPr>
          <p:cNvPr id="349" name="Shape 349"/>
          <p:cNvSpPr/>
          <p:nvPr/>
        </p:nvSpPr>
        <p:spPr>
          <a:xfrm>
            <a:off x="673191" y="2205720"/>
            <a:ext cx="11544301" cy="4864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write_csv</a:t>
            </a:r>
            <a:r>
              <a:rPr>
                <a:solidFill>
                  <a:srgbClr val="323333"/>
                </a:solidFill>
              </a:rPr>
              <a:t>(dat, </a:t>
            </a:r>
            <a:r>
              <a:t>"../data/ih-trial_results_20171020_tidy.csv"</a:t>
            </a:r>
            <a:r>
              <a:rPr>
                <a:solidFill>
                  <a:srgbClr val="323333"/>
                </a:solidFill>
              </a:rPr>
              <a:t>)</a:t>
            </a:r>
          </a:p>
        </p:txBody>
      </p:sp>
      <p:pic>
        <p:nvPicPr>
          <p:cNvPr id="350" name="Screen Shot 2017-12-04 at 13.2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5915" y="3904368"/>
            <a:ext cx="8870951" cy="47275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51" name="Shape 351"/>
          <p:cNvSpPr/>
          <p:nvPr/>
        </p:nvSpPr>
        <p:spPr>
          <a:xfrm>
            <a:off x="3062184" y="5633161"/>
            <a:ext cx="295476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5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710" y="5427669"/>
            <a:ext cx="2169401" cy="16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355" name="Shape 355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356" name="Shape 356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357" name="Shape 357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358" name="Shape 358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359" name="Shape 359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368" name="Shape 368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6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03" y="3792755"/>
            <a:ext cx="6535687" cy="190189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376" name="Shape 376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377" name="Shape 377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378" name="Shape 378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379" name="Shape 379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380" name="Shape 380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389" name="Shape 389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918" y="2394382"/>
            <a:ext cx="5281108" cy="4964836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4134167" y="669865"/>
            <a:ext cx="4736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Summarise data</a:t>
            </a:r>
          </a:p>
        </p:txBody>
      </p:sp>
      <p:graphicFrame>
        <p:nvGraphicFramePr>
          <p:cNvPr id="397" name="Table 397"/>
          <p:cNvGraphicFramePr/>
          <p:nvPr/>
        </p:nvGraphicFramePr>
        <p:xfrm>
          <a:off x="749319" y="6972300"/>
          <a:ext cx="8890001" cy="1295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53803"/>
                <a:gridCol w="1159440"/>
                <a:gridCol w="1491555"/>
                <a:gridCol w="2100808"/>
                <a:gridCol w="1568757"/>
                <a:gridCol w="1360547"/>
                <a:gridCol w="1571248"/>
              </a:tblGrid>
              <a:tr h="657125"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median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sd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min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</a:t>
                      </a:r>
                    </a:p>
                  </a:txBody>
                  <a:tcPr marL="63500" marR="63500" marT="63500" marB="63500" anchor="b" anchorCtr="0" horzOverflow="overflow">
                    <a:lnB w="254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531594"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72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5.08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3.42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</a:p>
                  </a:txBody>
                  <a:tcPr marL="63500" marR="63500" marT="63500" marB="63500" anchor="t" anchorCtr="0" horzOverflow="overflow">
                    <a:lnT w="25400">
                      <a:solidFill>
                        <a:srgbClr val="DDDDDD"/>
                      </a:solidFill>
                      <a:miter lim="400000"/>
                    </a:lnT>
                    <a:lnB w="1016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764076"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72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8.00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8.0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2.60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5.0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33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</a:p>
                  </a:txBody>
                  <a:tcPr marL="63500" marR="63500" marT="63500" marB="63500" anchor="t" anchorCtr="0" horzOverflow="overflow">
                    <a:lnT w="10160">
                      <a:solidFill>
                        <a:srgbClr val="DDDDDD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pSp>
        <p:nvGrpSpPr>
          <p:cNvPr id="400" name="Group 400"/>
          <p:cNvGrpSpPr/>
          <p:nvPr/>
        </p:nvGrpSpPr>
        <p:grpSpPr>
          <a:xfrm>
            <a:off x="574323" y="1558426"/>
            <a:ext cx="8802515" cy="5130801"/>
            <a:chOff x="0" y="0"/>
            <a:chExt cx="8802513" cy="5130800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8802514" cy="51308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dat %&gt;%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>
                  <a:solidFill>
                    <a:srgbClr val="0433FF"/>
                  </a:solidFill>
                </a:rPr>
                <a:t>select</a:t>
              </a:r>
              <a:r>
                <a:t>(subject, treatment, age) %&gt;%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>
                  <a:solidFill>
                    <a:srgbClr val="0433FF"/>
                  </a:solidFill>
                </a:rPr>
                <a:t>distinct</a:t>
              </a:r>
              <a:r>
                <a:t>() %&gt;%</a:t>
              </a:r>
            </a:p>
            <a:p>
              <a:pPr lvl="2"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433FF"/>
                  </a:solidFill>
                </a:rPr>
                <a:t>group_by</a:t>
              </a:r>
              <a:r>
                <a:t>(treatment) %&gt;%</a:t>
              </a:r>
              <a:r>
                <a:rPr>
                  <a:solidFill>
                    <a:srgbClr val="008080"/>
                  </a:solidFill>
                </a:rPr>
                <a:t> </a:t>
              </a:r>
            </a:p>
            <a:p>
              <a:pPr algn="l" defTabSz="457200">
                <a:defRPr sz="3000">
                  <a:solidFill>
                    <a:srgbClr val="0433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8080"/>
                  </a:solidFill>
                </a:rPr>
                <a:t>  </a:t>
              </a:r>
              <a:r>
                <a:t>summarise</a:t>
              </a:r>
              <a:r>
                <a:rPr>
                  <a:solidFill>
                    <a:srgbClr val="323333"/>
                  </a:solidFill>
                </a:rPr>
                <a:t>(n = </a:t>
              </a:r>
              <a:r>
                <a:t>sum</a:t>
              </a:r>
              <a:r>
                <a:rPr>
                  <a:solidFill>
                    <a:srgbClr val="323333"/>
                  </a:solidFill>
                </a:rPr>
                <a:t>(!</a:t>
              </a:r>
              <a:r>
                <a:t>is.na</a:t>
              </a:r>
              <a:r>
                <a:rPr>
                  <a:solidFill>
                    <a:srgbClr val="323333"/>
                  </a:solidFill>
                </a:rPr>
                <a:t>(age)),</a:t>
              </a:r>
              <a:endParaRPr>
                <a:solidFill>
                  <a:srgbClr val="323333"/>
                </a:solidFill>
              </a:endParaRP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mean = </a:t>
              </a:r>
              <a:r>
                <a:rPr>
                  <a:solidFill>
                    <a:srgbClr val="0433FF"/>
                  </a:solidFill>
                </a:rPr>
                <a:t>mean</a:t>
              </a:r>
              <a:r>
                <a:t>(age),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median = </a:t>
              </a:r>
              <a:r>
                <a:rPr>
                  <a:solidFill>
                    <a:srgbClr val="0433FF"/>
                  </a:solidFill>
                </a:rPr>
                <a:t>median</a:t>
              </a:r>
              <a:r>
                <a:t>(age),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sd = </a:t>
              </a:r>
              <a:r>
                <a:rPr>
                  <a:solidFill>
                    <a:srgbClr val="0433FF"/>
                  </a:solidFill>
                </a:rPr>
                <a:t>sd</a:t>
              </a:r>
              <a:r>
                <a:t>(age),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min = </a:t>
              </a:r>
              <a:r>
                <a:rPr>
                  <a:solidFill>
                    <a:srgbClr val="0433FF"/>
                  </a:solidFill>
                </a:rPr>
                <a:t>min</a:t>
              </a:r>
              <a:r>
                <a:t>(age),</a:t>
              </a:r>
            </a:p>
            <a:p>
              <a:pPr algn="l" defTabSz="457200">
                <a:defRPr sz="3000">
                  <a:solidFill>
                    <a:srgbClr val="32333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max = </a:t>
              </a:r>
              <a:r>
                <a:rPr>
                  <a:solidFill>
                    <a:srgbClr val="0433FF"/>
                  </a:solidFill>
                </a:rPr>
                <a:t>max</a:t>
              </a:r>
              <a:r>
                <a:t>(age)) %&gt;%</a:t>
              </a:r>
              <a:r>
                <a:rPr>
                  <a:solidFill>
                    <a:srgbClr val="008080"/>
                  </a:solidFill>
                </a:rPr>
                <a:t> </a:t>
              </a:r>
            </a:p>
            <a:p>
              <a:pPr algn="l" defTabSz="457200">
                <a:defRPr sz="3000">
                  <a:solidFill>
                    <a:srgbClr val="0433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8080"/>
                  </a:solidFill>
                </a:rPr>
                <a:t>  </a:t>
              </a:r>
              <a:r>
                <a:t>ungroup</a:t>
              </a:r>
              <a:r>
                <a:rPr>
                  <a:solidFill>
                    <a:srgbClr val="323333"/>
                  </a:solidFill>
                </a:rPr>
                <a:t>() </a:t>
              </a:r>
            </a:p>
          </p:txBody>
        </p:sp>
        <p:pic>
          <p:nvPicPr>
            <p:cNvPr id="399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3448" y="1458459"/>
              <a:ext cx="2109585" cy="448772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0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171" y="7029033"/>
            <a:ext cx="2452486" cy="18393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Why reproducible research?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demonstrate correctness / audit</a:t>
            </a:r>
          </a:p>
          <a:p>
            <a:pPr/>
            <a:r>
              <a:t>To allow others to follow methods</a:t>
            </a:r>
          </a:p>
          <a:p>
            <a:pPr/>
            <a:r>
              <a:t>To remember what happened…</a:t>
            </a:r>
          </a:p>
          <a:p>
            <a:pPr lvl="1"/>
            <a:r>
              <a:t>Students graduate</a:t>
            </a:r>
          </a:p>
          <a:p>
            <a:pPr lvl="1"/>
            <a:r>
              <a:t>Future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64615" y="1460084"/>
            <a:ext cx="6508751" cy="514718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00FF"/>
                </a:solidFill>
              </a:rPr>
              <a:t>ggplot</a:t>
            </a:r>
            <a:r>
              <a:t>(dat) +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000FF"/>
                </a:solidFill>
              </a:rPr>
              <a:t>aes</a:t>
            </a:r>
            <a:r>
              <a:t>(week, glucose,</a:t>
            </a:r>
          </a:p>
          <a:p>
            <a:pPr lvl="3"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group = </a:t>
            </a:r>
            <a:r>
              <a:rPr>
                <a:solidFill>
                  <a:srgbClr val="0000FF"/>
                </a:solidFill>
              </a:rPr>
              <a:t>paste</a:t>
            </a:r>
            <a:r>
              <a:t>(subject, rep),</a:t>
            </a:r>
          </a:p>
          <a:p>
            <a:pPr lvl="3"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colour = treatment) +</a:t>
            </a:r>
          </a:p>
          <a:p>
            <a:pPr algn="l" defTabSz="457200">
              <a:defRPr sz="19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geom_point</a:t>
            </a:r>
            <a:r>
              <a:rPr>
                <a:solidFill>
                  <a:srgbClr val="333333"/>
                </a:solidFill>
              </a:rPr>
              <a:t>() +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000FF"/>
                </a:solidFill>
              </a:rPr>
              <a:t>geom_line</a:t>
            </a:r>
            <a:r>
              <a:t>(alpha = 0.25) +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000FF"/>
                </a:solidFill>
              </a:rPr>
              <a:t>stat_summary</a:t>
            </a:r>
            <a:r>
              <a:rPr>
                <a:solidFill>
                  <a:srgbClr val="333333"/>
                </a:solidFill>
              </a:rPr>
              <a:t>(fun.data = </a:t>
            </a:r>
            <a:r>
              <a:t>"mean_cl_boot"</a:t>
            </a:r>
            <a:r>
              <a:rPr>
                <a:solidFill>
                  <a:srgbClr val="333333"/>
                </a:solidFill>
              </a:rPr>
              <a:t>,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geom = </a:t>
            </a:r>
            <a:r>
              <a:rPr>
                <a:solidFill>
                  <a:srgbClr val="008080"/>
                </a:solidFill>
              </a:rPr>
              <a:t>"pointrange"</a:t>
            </a:r>
            <a:r>
              <a:t>,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size = 0.5,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fatten = 0.2,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colour = </a:t>
            </a:r>
            <a:r>
              <a:rPr>
                <a:solidFill>
                  <a:srgbClr val="008080"/>
                </a:solidFill>
              </a:rPr>
              <a:t>"black"</a:t>
            </a:r>
            <a:r>
              <a:t>,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group = 1) +</a:t>
            </a: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000FF"/>
                </a:solidFill>
              </a:rPr>
              <a:t>facet_grid</a:t>
            </a:r>
            <a:r>
              <a:t>(sex ~</a:t>
            </a:r>
            <a:r>
              <a:rPr>
                <a:solidFill>
                  <a:srgbClr val="008080"/>
                </a:solidFill>
              </a:rPr>
              <a:t> </a:t>
            </a:r>
            <a:r>
              <a:t>treatment) +</a:t>
            </a:r>
          </a:p>
          <a:p>
            <a:pPr lvl="1"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00FF"/>
                </a:solidFill>
              </a:rPr>
              <a:t>guides</a:t>
            </a:r>
            <a:r>
              <a:t>(colour = FALSE) +</a:t>
            </a:r>
          </a:p>
          <a:p>
            <a:pPr algn="l" defTabSz="457200">
              <a:defRPr sz="19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theme_bw</a:t>
            </a:r>
            <a:r>
              <a:rPr>
                <a:solidFill>
                  <a:srgbClr val="333333"/>
                </a:solidFill>
              </a:rPr>
              <a:t>() +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000FF"/>
                </a:solidFill>
              </a:rPr>
              <a:t>labs</a:t>
            </a:r>
            <a:r>
              <a:rPr>
                <a:solidFill>
                  <a:srgbClr val="333333"/>
                </a:solidFill>
              </a:rPr>
              <a:t>(title = </a:t>
            </a:r>
            <a:r>
              <a:t>"Value vs time by treatment and sex"</a:t>
            </a:r>
            <a:r>
              <a:rPr>
                <a:solidFill>
                  <a:srgbClr val="333333"/>
                </a:solidFill>
              </a:rPr>
              <a:t>,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333333"/>
                </a:solidFill>
              </a:rPr>
              <a:t>       subtitle = </a:t>
            </a:r>
            <a:r>
              <a:t>"Response greater in A than B?"</a:t>
            </a:r>
            <a:r>
              <a:rPr>
                <a:solidFill>
                  <a:srgbClr val="333333"/>
                </a:solidFill>
              </a:rPr>
              <a:t>,</a:t>
            </a:r>
            <a:endParaRPr>
              <a:solidFill>
                <a:srgbClr val="333333"/>
              </a:solidFill>
            </a:endParaRPr>
          </a:p>
          <a:p>
            <a:pPr algn="l" defTabSz="457200">
              <a:defRPr sz="19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x = </a:t>
            </a:r>
            <a:r>
              <a:rPr>
                <a:solidFill>
                  <a:srgbClr val="008080"/>
                </a:solidFill>
              </a:rPr>
              <a:t>"Week"</a:t>
            </a:r>
            <a:r>
              <a:t>,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333333"/>
                </a:solidFill>
              </a:rPr>
              <a:t>       y = </a:t>
            </a:r>
            <a:r>
              <a:t>"glucose (mg/L)"</a:t>
            </a:r>
            <a:r>
              <a:rPr>
                <a:solidFill>
                  <a:srgbClr val="333333"/>
                </a:solidFill>
              </a:rPr>
              <a:t>)</a:t>
            </a:r>
            <a:r>
              <a:rPr>
                <a:solidFill>
                  <a:srgbClr val="323333"/>
                </a:solidFill>
              </a:rPr>
              <a:t> </a:t>
            </a:r>
          </a:p>
        </p:txBody>
      </p:sp>
      <p:sp>
        <p:nvSpPr>
          <p:cNvPr id="404" name="Shape 404"/>
          <p:cNvSpPr/>
          <p:nvPr/>
        </p:nvSpPr>
        <p:spPr>
          <a:xfrm>
            <a:off x="4474844" y="669865"/>
            <a:ext cx="4055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Visualise data</a:t>
            </a:r>
          </a:p>
        </p:txBody>
      </p:sp>
      <p:pic>
        <p:nvPicPr>
          <p:cNvPr id="405" name="Rplot0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2100" y="2077045"/>
            <a:ext cx="7384455" cy="73844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635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560289" y="2567004"/>
            <a:ext cx="11798301" cy="102781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3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mod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lmer</a:t>
            </a:r>
            <a:r>
              <a:t>(glucose ~</a:t>
            </a:r>
            <a:r>
              <a:rPr>
                <a:solidFill>
                  <a:srgbClr val="008080"/>
                </a:solidFill>
              </a:rPr>
              <a:t> </a:t>
            </a:r>
            <a:r>
              <a:t>treatment *</a:t>
            </a:r>
            <a:r>
              <a:rPr>
                <a:solidFill>
                  <a:srgbClr val="008080"/>
                </a:solidFill>
              </a:rPr>
              <a:t> </a:t>
            </a:r>
            <a:r>
              <a:t>week +</a:t>
            </a:r>
            <a:r>
              <a:rPr>
                <a:solidFill>
                  <a:srgbClr val="008080"/>
                </a:solidFill>
              </a:rPr>
              <a:t> </a:t>
            </a:r>
            <a:r>
              <a:t>age +</a:t>
            </a:r>
            <a:r>
              <a:rPr>
                <a:solidFill>
                  <a:srgbClr val="008080"/>
                </a:solidFill>
              </a:rPr>
              <a:t> </a:t>
            </a:r>
            <a:r>
              <a:t>sex +</a:t>
            </a:r>
            <a:r>
              <a:rPr>
                <a:solidFill>
                  <a:srgbClr val="008080"/>
                </a:solidFill>
              </a:rPr>
              <a:t> </a:t>
            </a:r>
            <a:r>
              <a:t>(1 |</a:t>
            </a:r>
            <a:r>
              <a:rPr>
                <a:solidFill>
                  <a:srgbClr val="008080"/>
                </a:solidFill>
              </a:rPr>
              <a:t> </a:t>
            </a:r>
            <a:r>
              <a:t>subject), data = dat)</a:t>
            </a:r>
          </a:p>
          <a:p>
            <a:pPr algn="l" defTabSz="457200">
              <a:defRPr sz="23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print</a:t>
            </a:r>
            <a:r>
              <a:t>(</a:t>
            </a:r>
            <a:r>
              <a:rPr>
                <a:solidFill>
                  <a:srgbClr val="0433FF"/>
                </a:solidFill>
              </a:rPr>
              <a:t>summary</a:t>
            </a:r>
            <a:r>
              <a:t>(mod)$coef, digits = 2)</a:t>
            </a:r>
          </a:p>
          <a:p>
            <a:pPr algn="l" defTabSz="457200">
              <a:defRPr sz="23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sjPlot::sjp.lmer</a:t>
            </a:r>
            <a:r>
              <a:t>(mod, type = "fe")</a:t>
            </a:r>
          </a:p>
        </p:txBody>
      </p:sp>
      <p:sp>
        <p:nvSpPr>
          <p:cNvPr id="408" name="Shape 408"/>
          <p:cNvSpPr/>
          <p:nvPr/>
        </p:nvSpPr>
        <p:spPr>
          <a:xfrm>
            <a:off x="4275137" y="669865"/>
            <a:ext cx="44545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Do some ‘stats’</a:t>
            </a:r>
          </a:p>
        </p:txBody>
      </p:sp>
      <p:sp>
        <p:nvSpPr>
          <p:cNvPr id="409" name="Shape 409"/>
          <p:cNvSpPr/>
          <p:nvPr/>
        </p:nvSpPr>
        <p:spPr>
          <a:xfrm>
            <a:off x="243374" y="4688391"/>
            <a:ext cx="7219517" cy="2715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27000" dist="1270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Fixed effects: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Estimate Std. Error t value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(Intercept)       -0.014      0.693   -0.02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treatmentB        -2.617      0.846   -3.09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week               2.566      0.205   12.53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age                0.016      0.061    0.26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sexmale            0.549      0.419    1.31</a:t>
            </a:r>
          </a:p>
          <a:p>
            <a:pPr>
              <a:defRPr sz="2400">
                <a:latin typeface="Inconsolata"/>
                <a:ea typeface="Inconsolata"/>
                <a:cs typeface="Inconsolata"/>
                <a:sym typeface="Inconsolata"/>
              </a:defRPr>
            </a:pPr>
            <a:r>
              <a:t>treatmentB:week    2.439      0.290    8.42</a:t>
            </a:r>
          </a:p>
        </p:txBody>
      </p:sp>
      <p:pic>
        <p:nvPicPr>
          <p:cNvPr id="410" name="R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099" y="4109098"/>
            <a:ext cx="5158631" cy="51586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413" name="Shape 413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414" name="Shape 414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415" name="Shape 415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416" name="Shape 416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417" name="Shape 417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426" name="Shape 426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31" name="Shape 431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2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7127" y="4112000"/>
            <a:ext cx="2959914" cy="126340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title"/>
          </p:nvPr>
        </p:nvSpPr>
        <p:spPr>
          <a:xfrm>
            <a:off x="1008635" y="381347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RMarkdown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Why reproducible research?</a:t>
            </a: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demonstrate correctness / audit</a:t>
            </a:r>
          </a:p>
          <a:p>
            <a:pPr/>
            <a:r>
              <a:t>To allow others to follow methods</a:t>
            </a:r>
          </a:p>
          <a:p>
            <a:pPr/>
            <a:r>
              <a:t>To remember what happened…</a:t>
            </a:r>
          </a:p>
          <a:p>
            <a:pPr lvl="1"/>
            <a:r>
              <a:t>Students graduate</a:t>
            </a:r>
          </a:p>
          <a:p>
            <a:pPr lvl="1"/>
            <a:r>
              <a:t>Future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Half day workshop (the saga continues)</a:t>
            </a:r>
          </a:p>
          <a:p>
            <a:pPr/>
            <a:r>
              <a:t>R for Datascience</a:t>
            </a:r>
          </a:p>
          <a:p>
            <a:pPr/>
            <a:r>
              <a:t>Datacamp</a:t>
            </a:r>
          </a:p>
          <a:p>
            <a:pPr/>
            <a:r>
              <a:t>Coursera</a:t>
            </a:r>
          </a:p>
          <a:p>
            <a:pPr/>
            <a:r>
              <a:t>Data-Methods-Club…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Data-methods-club</a:t>
            </a:r>
          </a:p>
        </p:txBody>
      </p:sp>
      <p:sp>
        <p:nvSpPr>
          <p:cNvPr id="442" name="Shape 4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get help (with R and other stuff)</a:t>
            </a:r>
          </a:p>
          <a:p>
            <a:pPr/>
            <a:r>
              <a:t>Half day workshop on R</a:t>
            </a:r>
          </a:p>
          <a:p>
            <a:pPr/>
            <a:r>
              <a:t>DMC Mailing list - just ask</a:t>
            </a:r>
          </a:p>
          <a:p>
            <a:pPr/>
            <a:r>
              <a:t>Website -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body" idx="13"/>
          </p:nvPr>
        </p:nvSpPr>
        <p:spPr>
          <a:xfrm>
            <a:off x="4203700" y="8210550"/>
            <a:ext cx="10464800" cy="965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–From Claerbout and Karrenbach (1992)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7" name="Shape 147"/>
          <p:cNvSpPr/>
          <p:nvPr>
            <p:ph type="body" idx="14"/>
          </p:nvPr>
        </p:nvSpPr>
        <p:spPr>
          <a:xfrm>
            <a:off x="1270000" y="3213099"/>
            <a:ext cx="10464800" cy="27940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“An article about computational science in a scientific publication is not the scholarship itself  it is merely advertising of the scholarship”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it’s hard in Excel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- experiment</a:t>
            </a:r>
          </a:p>
        </p:txBody>
      </p:sp>
      <p:pic>
        <p:nvPicPr>
          <p:cNvPr id="15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967" y="2880521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7221" y="2880521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76" y="2880521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93" y="3744755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647" y="3744755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902" y="3744755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304" y="2889564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7558" y="2889564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5813" y="2889564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9730" y="3753798"/>
            <a:ext cx="1342276" cy="2284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84" y="3753798"/>
            <a:ext cx="1342276" cy="2284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6239" y="3753798"/>
            <a:ext cx="1342275" cy="22847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2015167" y="6225378"/>
            <a:ext cx="27400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Treatment A</a:t>
            </a:r>
          </a:p>
        </p:txBody>
      </p:sp>
      <p:sp>
        <p:nvSpPr>
          <p:cNvPr id="165" name="Shape 165"/>
          <p:cNvSpPr/>
          <p:nvPr/>
        </p:nvSpPr>
        <p:spPr>
          <a:xfrm>
            <a:off x="7427536" y="6225378"/>
            <a:ext cx="27568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Treatment B</a:t>
            </a:r>
          </a:p>
        </p:txBody>
      </p:sp>
      <p:sp>
        <p:nvSpPr>
          <p:cNvPr id="166" name="Shape 166"/>
          <p:cNvSpPr/>
          <p:nvPr/>
        </p:nvSpPr>
        <p:spPr>
          <a:xfrm>
            <a:off x="1434808" y="7655824"/>
            <a:ext cx="98878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Glucose measured weekly (3 times) for 4 weeks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7-12-04 at 10.02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806" y="0"/>
            <a:ext cx="1069718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R?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language / system for data science</a:t>
            </a:r>
          </a:p>
          <a:p>
            <a:pPr/>
            <a:r>
              <a:t>Open source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free</a:t>
            </a:r>
          </a:p>
          <a:p>
            <a:pPr/>
            <a:r>
              <a:t>Extended by &gt; 10,000 packages…</a:t>
            </a:r>
          </a:p>
        </p:txBody>
      </p:sp>
      <p:pic>
        <p:nvPicPr>
          <p:cNvPr id="1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552" y="1075298"/>
            <a:ext cx="3289625" cy="2549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–Hadley Wickham, Chief Scientist RStudio</a:t>
            </a:r>
          </a:p>
        </p:txBody>
      </p:sp>
      <p:sp>
        <p:nvSpPr>
          <p:cNvPr id="175" name="Shape 175"/>
          <p:cNvSpPr/>
          <p:nvPr>
            <p:ph type="body" idx="14"/>
          </p:nvPr>
        </p:nvSpPr>
        <p:spPr>
          <a:xfrm>
            <a:off x="1270000" y="3098800"/>
            <a:ext cx="10464800" cy="3022601"/>
          </a:xfrm>
          <a:prstGeom prst="rect">
            <a:avLst/>
          </a:prstGeom>
        </p:spPr>
        <p:txBody>
          <a:bodyPr/>
          <a:lstStyle/>
          <a:p>
            <a:pPr/>
            <a:r>
              <a:t>“This huge variety of packages is one of the reasons that R is so successful: the chances are that someone has already solved a problem that you're working on, and you can benefit from their work by downloading their package.”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